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2"/>
  </p:notesMasterIdLst>
  <p:handoutMasterIdLst>
    <p:handoutMasterId r:id="rId13"/>
  </p:handoutMasterIdLst>
  <p:sldIdLst>
    <p:sldId id="256" r:id="rId2"/>
    <p:sldId id="262" r:id="rId3"/>
    <p:sldId id="270" r:id="rId4"/>
    <p:sldId id="265" r:id="rId5"/>
    <p:sldId id="289" r:id="rId6"/>
    <p:sldId id="291" r:id="rId7"/>
    <p:sldId id="285" r:id="rId8"/>
    <p:sldId id="288" r:id="rId9"/>
    <p:sldId id="292" r:id="rId10"/>
    <p:sldId id="281" r:id="rId11"/>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3300"/>
    <a:srgbClr val="729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p:scale>
          <a:sx n="91" d="100"/>
          <a:sy n="91" d="100"/>
        </p:scale>
        <p:origin x="-1254" y="-10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DAB7F37D-B666-4711-A668-38BCA5BD828D}" type="datetimeFigureOut">
              <a:rPr lang="en-GB" smtClean="0"/>
              <a:t>22/01/2018</a:t>
            </a:fld>
            <a:endParaRPr lang="en-GB"/>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B5A1D80-403A-44A2-BD70-948FB4531FD5}" type="slidenum">
              <a:rPr lang="en-GB" smtClean="0"/>
              <a:t>‹#›</a:t>
            </a:fld>
            <a:endParaRPr lang="en-GB"/>
          </a:p>
        </p:txBody>
      </p:sp>
    </p:spTree>
    <p:extLst>
      <p:ext uri="{BB962C8B-B14F-4D97-AF65-F5344CB8AC3E}">
        <p14:creationId xmlns:p14="http://schemas.microsoft.com/office/powerpoint/2010/main" val="181773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5E4209C-48CA-4CB4-9CE5-2F45D245CF3B}" type="datetimeFigureOut">
              <a:rPr lang="en-GB" smtClean="0"/>
              <a:t>22/01/2018</a:t>
            </a:fld>
            <a:endParaRPr lang="en-GB"/>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E5A3E4C6-7787-4D4B-B863-3D7024B48D61}" type="slidenum">
              <a:rPr lang="en-GB" smtClean="0"/>
              <a:t>‹#›</a:t>
            </a:fld>
            <a:endParaRPr lang="en-GB"/>
          </a:p>
        </p:txBody>
      </p:sp>
    </p:spTree>
    <p:extLst>
      <p:ext uri="{BB962C8B-B14F-4D97-AF65-F5344CB8AC3E}">
        <p14:creationId xmlns:p14="http://schemas.microsoft.com/office/powerpoint/2010/main" val="314175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976322-C1FD-4CEA-BEF0-24AC37C0DA39}"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260218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976322-C1FD-4CEA-BEF0-24AC37C0DA39}"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134515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976322-C1FD-4CEA-BEF0-24AC37C0DA39}"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3117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976322-C1FD-4CEA-BEF0-24AC37C0DA39}"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192674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976322-C1FD-4CEA-BEF0-24AC37C0DA39}"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345604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976322-C1FD-4CEA-BEF0-24AC37C0DA39}"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9990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976322-C1FD-4CEA-BEF0-24AC37C0DA39}" type="datetimeFigureOut">
              <a:rPr lang="en-GB" smtClean="0"/>
              <a:t>22/01/2018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43468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976322-C1FD-4CEA-BEF0-24AC37C0DA39}" type="datetimeFigureOut">
              <a:rPr lang="en-GB" smtClean="0"/>
              <a:t>22/01/2018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265992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6322-C1FD-4CEA-BEF0-24AC37C0DA39}" type="datetimeFigureOut">
              <a:rPr lang="en-GB" smtClean="0"/>
              <a:t>22/01/2018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324975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976322-C1FD-4CEA-BEF0-24AC37C0DA39}"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286450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976322-C1FD-4CEA-BEF0-24AC37C0DA39}"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2399EB-A322-4A84-AB6B-B16F68836C3E}" type="slidenum">
              <a:rPr lang="en-GB" smtClean="0"/>
              <a:t>‹#›</a:t>
            </a:fld>
            <a:endParaRPr lang="en-GB"/>
          </a:p>
        </p:txBody>
      </p:sp>
    </p:spTree>
    <p:extLst>
      <p:ext uri="{BB962C8B-B14F-4D97-AF65-F5344CB8AC3E}">
        <p14:creationId xmlns:p14="http://schemas.microsoft.com/office/powerpoint/2010/main" val="355252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976322-C1FD-4CEA-BEF0-24AC37C0DA39}" type="datetimeFigureOut">
              <a:rPr lang="en-GB" smtClean="0"/>
              <a:t>22/01/2018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2399EB-A322-4A84-AB6B-B16F68836C3E}" type="slidenum">
              <a:rPr lang="en-GB" smtClean="0"/>
              <a:t>‹#›</a:t>
            </a:fld>
            <a:endParaRPr lang="en-GB"/>
          </a:p>
        </p:txBody>
      </p:sp>
    </p:spTree>
    <p:extLst>
      <p:ext uri="{BB962C8B-B14F-4D97-AF65-F5344CB8AC3E}">
        <p14:creationId xmlns:p14="http://schemas.microsoft.com/office/powerpoint/2010/main" val="206218566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b="1" dirty="0" smtClean="0">
                <a:solidFill>
                  <a:schemeClr val="accent2">
                    <a:lumMod val="50000"/>
                  </a:schemeClr>
                </a:solidFill>
              </a:rPr>
              <a:t>Developing ‘Connect With Me’ through the SEND Hub for Early Years in Newham</a:t>
            </a:r>
            <a:endParaRPr lang="en-GB" sz="3600" b="1" dirty="0">
              <a:solidFill>
                <a:schemeClr val="accent2">
                  <a:lumMod val="50000"/>
                </a:schemeClr>
              </a:solidFill>
            </a:endParaRPr>
          </a:p>
        </p:txBody>
      </p:sp>
      <p:sp>
        <p:nvSpPr>
          <p:cNvPr id="3" name="Subtitle 2"/>
          <p:cNvSpPr>
            <a:spLocks noGrp="1"/>
          </p:cNvSpPr>
          <p:nvPr>
            <p:ph type="subTitle" idx="1"/>
          </p:nvPr>
        </p:nvSpPr>
        <p:spPr/>
        <p:txBody>
          <a:bodyPr>
            <a:normAutofit/>
          </a:bodyPr>
          <a:lstStyle/>
          <a:p>
            <a:r>
              <a:rPr lang="en-GB" sz="2000" dirty="0" smtClean="0">
                <a:solidFill>
                  <a:schemeClr val="tx1"/>
                </a:solidFill>
              </a:rPr>
              <a:t>A pilot study for </a:t>
            </a:r>
            <a:r>
              <a:rPr lang="en-GB" sz="2000" dirty="0" smtClean="0">
                <a:solidFill>
                  <a:schemeClr val="tx1"/>
                </a:solidFill>
              </a:rPr>
              <a:t>effective cross – sector working by developing an integrated early intervention model for under-fives, on an autistic spectrum pathway, and their </a:t>
            </a:r>
            <a:r>
              <a:rPr lang="en-GB" sz="2000" dirty="0" smtClean="0"/>
              <a:t>parent</a:t>
            </a:r>
            <a:r>
              <a:rPr lang="en-GB" sz="2000" dirty="0" smtClean="0">
                <a:solidFill>
                  <a:schemeClr val="tx1"/>
                </a:solidFill>
              </a:rPr>
              <a:t>s</a:t>
            </a:r>
            <a:r>
              <a:rPr lang="en-GB" sz="2000" dirty="0" smtClean="0">
                <a:solidFill>
                  <a:schemeClr val="tx1"/>
                </a:solidFill>
              </a:rPr>
              <a:t>.</a:t>
            </a:r>
            <a:endParaRPr lang="en-GB" sz="2000" dirty="0">
              <a:solidFill>
                <a:schemeClr val="tx1"/>
              </a:solidFill>
            </a:endParaRPr>
          </a:p>
        </p:txBody>
      </p:sp>
      <p:pic>
        <p:nvPicPr>
          <p:cNvPr id="5" name="Picture 4"/>
          <p:cNvPicPr>
            <a:picLocks noChangeAspect="1"/>
          </p:cNvPicPr>
          <p:nvPr/>
        </p:nvPicPr>
        <p:blipFill>
          <a:blip r:embed="rId2"/>
          <a:stretch>
            <a:fillRect/>
          </a:stretch>
        </p:blipFill>
        <p:spPr>
          <a:xfrm>
            <a:off x="7524328" y="181403"/>
            <a:ext cx="936104" cy="727317"/>
          </a:xfrm>
          <a:prstGeom prst="rect">
            <a:avLst/>
          </a:prstGeom>
        </p:spPr>
      </p:pic>
      <p:sp>
        <p:nvSpPr>
          <p:cNvPr id="6" name="Rectangle 5"/>
          <p:cNvSpPr/>
          <p:nvPr/>
        </p:nvSpPr>
        <p:spPr>
          <a:xfrm>
            <a:off x="7020272" y="908720"/>
            <a:ext cx="1944216" cy="388696"/>
          </a:xfrm>
          <a:prstGeom prst="rect">
            <a:avLst/>
          </a:prstGeom>
        </p:spPr>
        <p:txBody>
          <a:bodyPr wrap="square">
            <a:spAutoFit/>
          </a:bodyPr>
          <a:lstStyle/>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CWM – SEND Hub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23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isonl.RONALDA\AppData\Local\Microsoft\Windows\Temporary Internet Files\Content.Outlook\9ONR0CXW\IMG_04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0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68344" y="27857"/>
            <a:ext cx="1224136" cy="736848"/>
          </a:xfrm>
          <a:prstGeom prst="rect">
            <a:avLst/>
          </a:prstGeom>
        </p:spPr>
      </p:pic>
      <p:sp>
        <p:nvSpPr>
          <p:cNvPr id="2" name="Title 1"/>
          <p:cNvSpPr>
            <a:spLocks noGrp="1"/>
          </p:cNvSpPr>
          <p:nvPr>
            <p:ph type="title"/>
          </p:nvPr>
        </p:nvSpPr>
        <p:spPr/>
        <p:txBody>
          <a:bodyPr>
            <a:normAutofit/>
          </a:bodyPr>
          <a:lstStyle/>
          <a:p>
            <a:pPr algn="l"/>
            <a:r>
              <a:rPr lang="en-GB" sz="3600" b="1" dirty="0" smtClean="0">
                <a:solidFill>
                  <a:schemeClr val="accent2">
                    <a:lumMod val="50000"/>
                  </a:schemeClr>
                </a:solidFill>
                <a:latin typeface="Calibri Light" panose="020F0302020204030204" pitchFamily="34" charset="0"/>
                <a:ea typeface="Calibri" panose="020F0502020204030204" pitchFamily="34" charset="0"/>
                <a:cs typeface="Times New Roman" panose="02020603050405020304" pitchFamily="18" charset="0"/>
              </a:rPr>
              <a:t>Inspiration!</a:t>
            </a:r>
            <a:r>
              <a:rPr lang="en-GB" sz="4000" dirty="0">
                <a:latin typeface="Calibri" panose="020F0502020204030204" pitchFamily="34" charset="0"/>
                <a:ea typeface="Calibri" panose="020F0502020204030204" pitchFamily="34" charset="0"/>
                <a:cs typeface="Times New Roman" panose="02020603050405020304" pitchFamily="18" charset="0"/>
              </a:rPr>
              <a:t/>
            </a:r>
            <a:br>
              <a:rPr lang="en-GB" sz="4000" dirty="0">
                <a:latin typeface="Calibri" panose="020F0502020204030204" pitchFamily="34" charset="0"/>
                <a:ea typeface="Calibri" panose="020F0502020204030204" pitchFamily="34" charset="0"/>
                <a:cs typeface="Times New Roman" panose="02020603050405020304" pitchFamily="18" charset="0"/>
              </a:rPr>
            </a:br>
            <a:r>
              <a:rPr lang="en-GB" sz="4000" dirty="0" smtClean="0">
                <a:latin typeface="Calibri" panose="020F0502020204030204" pitchFamily="34" charset="0"/>
                <a:ea typeface="Calibri" panose="020F0502020204030204" pitchFamily="34" charset="0"/>
                <a:cs typeface="Times New Roman" panose="02020603050405020304" pitchFamily="18" charset="0"/>
              </a:rPr>
              <a:t>                                                          </a:t>
            </a:r>
            <a:endParaRPr lang="en-GB" sz="2200" dirty="0"/>
          </a:p>
        </p:txBody>
      </p:sp>
      <p:sp>
        <p:nvSpPr>
          <p:cNvPr id="3" name="Content Placeholder 2"/>
          <p:cNvSpPr>
            <a:spLocks noGrp="1"/>
          </p:cNvSpPr>
          <p:nvPr>
            <p:ph idx="1"/>
          </p:nvPr>
        </p:nvSpPr>
        <p:spPr/>
        <p:txBody>
          <a:bodyPr>
            <a:normAutofit/>
          </a:bodyPr>
          <a:lstStyle/>
          <a:p>
            <a:r>
              <a:rPr lang="en-US" sz="2000" dirty="0"/>
              <a:t>The exemplary work of the Champion Centre in New Zealand demonstrates that those children with SEND whose families have been engaged in a frequent, long-term, relationship-based, strength-based integrated ECI  </a:t>
            </a:r>
            <a:r>
              <a:rPr lang="en-US" sz="2000" dirty="0" err="1"/>
              <a:t>programme</a:t>
            </a:r>
            <a:r>
              <a:rPr lang="en-US" sz="2000" dirty="0"/>
              <a:t>, “</a:t>
            </a:r>
            <a:r>
              <a:rPr lang="en-US" sz="2000" b="1" dirty="0"/>
              <a:t>make important developmental gains year on year and most children graduate into mainstream school</a:t>
            </a:r>
            <a:r>
              <a:rPr lang="en-US" sz="2000" dirty="0"/>
              <a:t>” (Champion Centre, 2016). </a:t>
            </a:r>
            <a:endParaRPr lang="en-US" sz="2000" dirty="0" smtClean="0"/>
          </a:p>
          <a:p>
            <a:endParaRPr lang="en-US" sz="2000" dirty="0" smtClean="0"/>
          </a:p>
          <a:p>
            <a:r>
              <a:rPr lang="en-US" sz="2000" dirty="0" smtClean="0"/>
              <a:t>The </a:t>
            </a:r>
            <a:r>
              <a:rPr lang="en-US" sz="2000" dirty="0"/>
              <a:t>ethos of their approach is that the </a:t>
            </a:r>
            <a:r>
              <a:rPr lang="en-US" sz="2000" dirty="0" err="1"/>
              <a:t>programme</a:t>
            </a:r>
            <a:r>
              <a:rPr lang="en-US" sz="2000" dirty="0"/>
              <a:t> delivery is relational, family </a:t>
            </a:r>
            <a:r>
              <a:rPr lang="en-US" sz="2000" dirty="0" smtClean="0"/>
              <a:t>centered</a:t>
            </a:r>
            <a:r>
              <a:rPr lang="en-US" sz="2000" dirty="0"/>
              <a:t>, strengths-based, ecological and reflective. Its success relies on </a:t>
            </a:r>
            <a:r>
              <a:rPr lang="en-US" sz="2000" b="1" dirty="0"/>
              <a:t>“the integrated and co-ordinated multi-disciplinary team working, dedicated and professional staff, cultural competency, </a:t>
            </a:r>
            <a:r>
              <a:rPr lang="en-US" sz="2000" b="1" dirty="0" err="1"/>
              <a:t>organisational</a:t>
            </a:r>
            <a:r>
              <a:rPr lang="en-US" sz="2000" b="1" dirty="0"/>
              <a:t> infrastructure and the </a:t>
            </a:r>
            <a:r>
              <a:rPr lang="en-US" sz="2000" b="1" dirty="0" err="1"/>
              <a:t>programme</a:t>
            </a:r>
            <a:r>
              <a:rPr lang="en-US" sz="2000" b="1" dirty="0"/>
              <a:t> of transition to school”. </a:t>
            </a:r>
            <a:endParaRPr lang="en-US" sz="2000" b="1" dirty="0" smtClean="0"/>
          </a:p>
          <a:p>
            <a:endParaRPr lang="en-GB" sz="2000" b="1" dirty="0"/>
          </a:p>
        </p:txBody>
      </p:sp>
      <p:sp>
        <p:nvSpPr>
          <p:cNvPr id="5" name="Rectangle 4"/>
          <p:cNvSpPr/>
          <p:nvPr/>
        </p:nvSpPr>
        <p:spPr>
          <a:xfrm>
            <a:off x="7380312" y="776207"/>
            <a:ext cx="1800200" cy="338554"/>
          </a:xfrm>
          <a:prstGeom prst="rect">
            <a:avLst/>
          </a:prstGeom>
        </p:spPr>
        <p:txBody>
          <a:bodyPr wrap="square">
            <a:spAutoFit/>
          </a:bodyPr>
          <a:lstStyle/>
          <a:p>
            <a:r>
              <a:rPr lang="en-GB"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CWM – SEND Hub</a:t>
            </a:r>
            <a:endParaRPr lang="en-GB"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690050"/>
            <a:ext cx="1656185" cy="1051318"/>
          </a:xfrm>
          <a:prstGeom prst="rect">
            <a:avLst/>
          </a:prstGeom>
        </p:spPr>
      </p:pic>
    </p:spTree>
    <p:extLst>
      <p:ext uri="{BB962C8B-B14F-4D97-AF65-F5344CB8AC3E}">
        <p14:creationId xmlns:p14="http://schemas.microsoft.com/office/powerpoint/2010/main" val="85220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solidFill>
                  <a:schemeClr val="accent2">
                    <a:lumMod val="50000"/>
                  </a:schemeClr>
                </a:solidFill>
                <a:latin typeface="Calibri Light" panose="020F0302020204030204" pitchFamily="34" charset="0"/>
                <a:ea typeface="Calibri" panose="020F0502020204030204" pitchFamily="34" charset="0"/>
                <a:cs typeface="Times New Roman" panose="02020603050405020304" pitchFamily="18" charset="0"/>
              </a:rPr>
              <a:t>Early Intervention Model</a:t>
            </a:r>
            <a:endParaRPr lang="en-GB" sz="3600" b="1" dirty="0">
              <a:solidFill>
                <a:schemeClr val="accent2">
                  <a:lumMod val="50000"/>
                </a:schemeClr>
              </a:solidFill>
              <a:latin typeface="Calibri Light" panose="020F03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sz="2000" dirty="0" smtClean="0"/>
              <a:t>In March 2017 staff from the SEND Hub in Newham visited </a:t>
            </a:r>
            <a:r>
              <a:rPr lang="en-US" sz="2000" dirty="0" err="1"/>
              <a:t>Longcause</a:t>
            </a:r>
            <a:r>
              <a:rPr lang="en-US" sz="2000" dirty="0"/>
              <a:t> </a:t>
            </a:r>
            <a:r>
              <a:rPr lang="en-US" sz="2000" dirty="0" smtClean="0"/>
              <a:t>, a community special school for children with </a:t>
            </a:r>
            <a:r>
              <a:rPr lang="en-US" sz="2000" dirty="0" smtClean="0"/>
              <a:t>autism in </a:t>
            </a:r>
            <a:r>
              <a:rPr lang="en-US" sz="2000" dirty="0"/>
              <a:t>Plymouth which is currently running the only UK </a:t>
            </a:r>
            <a:r>
              <a:rPr lang="en-US" sz="2000" dirty="0" smtClean="0"/>
              <a:t>replication </a:t>
            </a:r>
            <a:r>
              <a:rPr lang="en-US" sz="2000" dirty="0"/>
              <a:t>of the Champion Centre </a:t>
            </a:r>
            <a:r>
              <a:rPr lang="en-US" sz="2000" dirty="0" smtClean="0"/>
              <a:t>approach</a:t>
            </a:r>
          </a:p>
          <a:p>
            <a:r>
              <a:rPr lang="en-US" sz="2000" dirty="0" smtClean="0"/>
              <a:t>We </a:t>
            </a:r>
            <a:r>
              <a:rPr lang="en-US" sz="2000" dirty="0"/>
              <a:t>spent an inspiring </a:t>
            </a:r>
            <a:r>
              <a:rPr lang="en-US" sz="2000" dirty="0" smtClean="0"/>
              <a:t>day </a:t>
            </a:r>
            <a:r>
              <a:rPr lang="en-US" sz="2000" dirty="0"/>
              <a:t>experiencing the ‘carousel’ system first hand and meeting the parents and children being supported so successfully through this </a:t>
            </a:r>
            <a:r>
              <a:rPr lang="en-US" sz="2000" dirty="0" smtClean="0"/>
              <a:t>8 week project.</a:t>
            </a:r>
          </a:p>
          <a:p>
            <a:pPr lvl="0"/>
            <a:r>
              <a:rPr lang="en-GB" sz="2000" dirty="0" smtClean="0"/>
              <a:t>Parents </a:t>
            </a:r>
            <a:r>
              <a:rPr lang="en-GB" sz="2000" dirty="0"/>
              <a:t>attend with their child one morning a week and rotate around the </a:t>
            </a:r>
            <a:r>
              <a:rPr lang="en-GB" sz="2000" dirty="0" smtClean="0"/>
              <a:t>6 groups </a:t>
            </a:r>
            <a:r>
              <a:rPr lang="en-GB" sz="2000" dirty="0"/>
              <a:t>of the </a:t>
            </a:r>
            <a:r>
              <a:rPr lang="en-GB" sz="2000" dirty="0" smtClean="0"/>
              <a:t>carousel:</a:t>
            </a:r>
            <a:endParaRPr lang="en-US" sz="2000" dirty="0" smtClean="0"/>
          </a:p>
          <a:p>
            <a:pPr marL="0" lvl="0" indent="0">
              <a:buNone/>
            </a:pPr>
            <a:r>
              <a:rPr lang="en-GB" sz="2000" b="1" dirty="0" smtClean="0"/>
              <a:t>Early </a:t>
            </a:r>
            <a:r>
              <a:rPr lang="en-GB" sz="2000" b="1" dirty="0"/>
              <a:t>Communication  </a:t>
            </a:r>
            <a:r>
              <a:rPr lang="en-GB" sz="2000" dirty="0"/>
              <a:t>run by a teacher</a:t>
            </a:r>
          </a:p>
          <a:p>
            <a:pPr marL="0" lvl="0" indent="0">
              <a:buNone/>
            </a:pPr>
            <a:r>
              <a:rPr lang="en-GB" sz="2000" b="1" dirty="0"/>
              <a:t>Attention Autism </a:t>
            </a:r>
            <a:r>
              <a:rPr lang="en-GB" sz="2000" dirty="0"/>
              <a:t>run by a teaching assistant</a:t>
            </a:r>
          </a:p>
          <a:p>
            <a:pPr marL="0" lvl="0" indent="0">
              <a:buNone/>
            </a:pPr>
            <a:r>
              <a:rPr lang="en-GB" sz="2000" b="1" dirty="0"/>
              <a:t>Musical Play </a:t>
            </a:r>
            <a:r>
              <a:rPr lang="en-GB" sz="2000" dirty="0"/>
              <a:t>run by a music therapist</a:t>
            </a:r>
          </a:p>
          <a:p>
            <a:pPr marL="0" lvl="0" indent="0">
              <a:buNone/>
            </a:pPr>
            <a:r>
              <a:rPr lang="en-GB" sz="2000" b="1" dirty="0"/>
              <a:t>Occupational Therapy </a:t>
            </a:r>
            <a:r>
              <a:rPr lang="en-GB" sz="2000" dirty="0"/>
              <a:t>run by an independent OT</a:t>
            </a:r>
          </a:p>
          <a:p>
            <a:pPr marL="0" lvl="0" indent="0">
              <a:buNone/>
            </a:pPr>
            <a:r>
              <a:rPr lang="en-GB" sz="2000" b="1" dirty="0" err="1"/>
              <a:t>Playwork</a:t>
            </a:r>
            <a:r>
              <a:rPr lang="en-GB" sz="2000" dirty="0"/>
              <a:t> run by a teaching assistant</a:t>
            </a:r>
          </a:p>
          <a:p>
            <a:pPr marL="0" lvl="0" indent="0">
              <a:buNone/>
            </a:pPr>
            <a:r>
              <a:rPr lang="en-GB" sz="2000" b="1" dirty="0"/>
              <a:t>Family Support </a:t>
            </a:r>
            <a:r>
              <a:rPr lang="en-GB" sz="2000" dirty="0"/>
              <a:t>run by the FSW</a:t>
            </a:r>
          </a:p>
          <a:p>
            <a:endParaRPr lang="en-GB" sz="2000" dirty="0"/>
          </a:p>
          <a:p>
            <a:endParaRPr lang="en-GB" dirty="0"/>
          </a:p>
        </p:txBody>
      </p:sp>
      <p:pic>
        <p:nvPicPr>
          <p:cNvPr id="4" name="Picture 3"/>
          <p:cNvPicPr>
            <a:picLocks noChangeAspect="1"/>
          </p:cNvPicPr>
          <p:nvPr/>
        </p:nvPicPr>
        <p:blipFill>
          <a:blip r:embed="rId2"/>
          <a:stretch>
            <a:fillRect/>
          </a:stretch>
        </p:blipFill>
        <p:spPr>
          <a:xfrm>
            <a:off x="7452320" y="116632"/>
            <a:ext cx="1306488" cy="836711"/>
          </a:xfrm>
          <a:prstGeom prst="rect">
            <a:avLst/>
          </a:prstGeom>
        </p:spPr>
      </p:pic>
      <p:sp>
        <p:nvSpPr>
          <p:cNvPr id="5" name="Rectangle 4"/>
          <p:cNvSpPr/>
          <p:nvPr/>
        </p:nvSpPr>
        <p:spPr>
          <a:xfrm>
            <a:off x="7164288" y="953343"/>
            <a:ext cx="2088232" cy="369332"/>
          </a:xfrm>
          <a:prstGeom prst="rect">
            <a:avLst/>
          </a:prstGeom>
        </p:spPr>
        <p:txBody>
          <a:bodyPr wrap="square">
            <a:spAutoFit/>
          </a:bodyPr>
          <a:lstStyle/>
          <a:p>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CWM – SEND Hub</a:t>
            </a:r>
            <a:endParaRPr lang="en-GB" dirty="0"/>
          </a:p>
        </p:txBody>
      </p:sp>
    </p:spTree>
    <p:extLst>
      <p:ext uri="{BB962C8B-B14F-4D97-AF65-F5344CB8AC3E}">
        <p14:creationId xmlns:p14="http://schemas.microsoft.com/office/powerpoint/2010/main" val="102837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rt 5"/>
          <p:cNvSpPr/>
          <p:nvPr/>
        </p:nvSpPr>
        <p:spPr>
          <a:xfrm>
            <a:off x="1403648" y="1347758"/>
            <a:ext cx="5040560" cy="5040560"/>
          </a:xfrm>
          <a:prstGeom prst="hear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60000"/>
                  <a:lumOff val="40000"/>
                </a:schemeClr>
              </a:solidFill>
            </a:endParaRPr>
          </a:p>
        </p:txBody>
      </p:sp>
      <p:sp>
        <p:nvSpPr>
          <p:cNvPr id="2" name="Title 1"/>
          <p:cNvSpPr>
            <a:spLocks noGrp="1"/>
          </p:cNvSpPr>
          <p:nvPr>
            <p:ph type="title"/>
          </p:nvPr>
        </p:nvSpPr>
        <p:spPr/>
        <p:txBody>
          <a:bodyPr>
            <a:normAutofit/>
          </a:bodyPr>
          <a:lstStyle/>
          <a:p>
            <a:pPr algn="l"/>
            <a:r>
              <a:rPr lang="en-GB" sz="3600" b="1" dirty="0" smtClean="0">
                <a:solidFill>
                  <a:schemeClr val="accent2">
                    <a:lumMod val="50000"/>
                  </a:schemeClr>
                </a:solidFill>
              </a:rPr>
              <a:t>Parents at the Heart</a:t>
            </a:r>
            <a:endParaRPr lang="en-GB" sz="3600" b="1" dirty="0">
              <a:solidFill>
                <a:schemeClr val="accent2">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US" sz="2000" dirty="0"/>
              <a:t>Moving parents into this position is powerful on many levels:   </a:t>
            </a:r>
            <a:endParaRPr lang="en-GB" sz="2000" dirty="0"/>
          </a:p>
          <a:p>
            <a:pPr lvl="0"/>
            <a:r>
              <a:rPr lang="en-GB" sz="2000" dirty="0"/>
              <a:t>It truly acknowledges the role of the parent as the </a:t>
            </a:r>
            <a:r>
              <a:rPr lang="en-GB" sz="2000" b="1" dirty="0"/>
              <a:t>first educator </a:t>
            </a:r>
            <a:r>
              <a:rPr lang="en-GB" sz="2000" dirty="0"/>
              <a:t>rather than just paying lip service to a well-worn phrase;</a:t>
            </a:r>
          </a:p>
          <a:p>
            <a:pPr lvl="0"/>
            <a:r>
              <a:rPr lang="en-GB" sz="2000" dirty="0"/>
              <a:t>parents are acknowledged as </a:t>
            </a:r>
            <a:r>
              <a:rPr lang="en-GB" sz="2000" b="1" dirty="0"/>
              <a:t>experts</a:t>
            </a:r>
            <a:r>
              <a:rPr lang="en-GB" sz="2000" dirty="0"/>
              <a:t> on their own child and can share their well-informed opinions with professionals which can save time; </a:t>
            </a:r>
          </a:p>
          <a:p>
            <a:pPr lvl="0"/>
            <a:r>
              <a:rPr lang="en-GB" sz="2000" dirty="0"/>
              <a:t>working together parents and professionals can piece together a more </a:t>
            </a:r>
            <a:r>
              <a:rPr lang="en-GB" sz="2000" b="1" dirty="0"/>
              <a:t>holistic</a:t>
            </a:r>
            <a:r>
              <a:rPr lang="en-GB" sz="2000" dirty="0"/>
              <a:t> </a:t>
            </a:r>
            <a:r>
              <a:rPr lang="en-GB" sz="2000" dirty="0" smtClean="0"/>
              <a:t>picture, </a:t>
            </a:r>
            <a:r>
              <a:rPr lang="en-GB" sz="2000" dirty="0"/>
              <a:t>understanding the child in the context of their home life as well as their school life</a:t>
            </a:r>
            <a:r>
              <a:rPr lang="en-GB" sz="2000" dirty="0" smtClean="0"/>
              <a:t>;</a:t>
            </a:r>
          </a:p>
          <a:p>
            <a:pPr lvl="0"/>
            <a:r>
              <a:rPr lang="en-GB" sz="2000" dirty="0"/>
              <a:t>therapy practices become ingrained in daily life thus </a:t>
            </a:r>
            <a:r>
              <a:rPr lang="en-GB" sz="2000" b="1" dirty="0"/>
              <a:t>maximising the impact</a:t>
            </a:r>
            <a:r>
              <a:rPr lang="en-GB" sz="2000" dirty="0"/>
              <a:t> of expensive therapy time; </a:t>
            </a:r>
          </a:p>
          <a:p>
            <a:pPr lvl="0"/>
            <a:r>
              <a:rPr lang="en-GB" sz="2000" dirty="0"/>
              <a:t>parents become advocates for their child as they make sense of the world and this could </a:t>
            </a:r>
            <a:r>
              <a:rPr lang="en-GB" sz="2000" b="1" dirty="0"/>
              <a:t>reduce the likely involvement of social care </a:t>
            </a:r>
            <a:r>
              <a:rPr lang="en-GB" sz="2000" dirty="0"/>
              <a:t>as children get older and life becomes harder to navigate sensibly.</a:t>
            </a:r>
          </a:p>
          <a:p>
            <a:endParaRPr lang="en-GB" sz="2000" dirty="0"/>
          </a:p>
          <a:p>
            <a:pPr lvl="0"/>
            <a:endParaRPr lang="en-GB" sz="2000" dirty="0"/>
          </a:p>
          <a:p>
            <a:endParaRPr lang="en-GB" dirty="0"/>
          </a:p>
        </p:txBody>
      </p:sp>
      <p:sp>
        <p:nvSpPr>
          <p:cNvPr id="4" name="Rectangle 3"/>
          <p:cNvSpPr/>
          <p:nvPr/>
        </p:nvSpPr>
        <p:spPr>
          <a:xfrm>
            <a:off x="7020272" y="980728"/>
            <a:ext cx="2088232" cy="388696"/>
          </a:xfrm>
          <a:prstGeom prst="rect">
            <a:avLst/>
          </a:prstGeom>
        </p:spPr>
        <p:txBody>
          <a:bodyPr wrap="square">
            <a:spAutoFit/>
          </a:bodyPr>
          <a:lstStyle/>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CWM – SEND </a:t>
            </a:r>
            <a:r>
              <a:rPr lang="en-GB"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Hub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452320" y="332657"/>
            <a:ext cx="936104" cy="727317"/>
          </a:xfrm>
          <a:prstGeom prst="rect">
            <a:avLst/>
          </a:prstGeom>
        </p:spPr>
      </p:pic>
    </p:spTree>
    <p:extLst>
      <p:ext uri="{BB962C8B-B14F-4D97-AF65-F5344CB8AC3E}">
        <p14:creationId xmlns:p14="http://schemas.microsoft.com/office/powerpoint/2010/main" val="263657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Rob photos\RONEC Play April 2017  Low Res-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84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chemeClr val="accent2">
                    <a:lumMod val="50000"/>
                  </a:schemeClr>
                </a:solidFill>
              </a:rPr>
              <a:t>Why is such a model needed in Newham?</a:t>
            </a:r>
            <a:endParaRPr lang="en-GB" dirty="0"/>
          </a:p>
        </p:txBody>
      </p:sp>
      <p:sp>
        <p:nvSpPr>
          <p:cNvPr id="3" name="Content Placeholder 2"/>
          <p:cNvSpPr>
            <a:spLocks noGrp="1"/>
          </p:cNvSpPr>
          <p:nvPr>
            <p:ph idx="1"/>
          </p:nvPr>
        </p:nvSpPr>
        <p:spPr/>
        <p:txBody>
          <a:bodyPr>
            <a:normAutofit fontScale="92500"/>
          </a:bodyPr>
          <a:lstStyle/>
          <a:p>
            <a:r>
              <a:rPr lang="en-US" sz="2400" dirty="0" smtClean="0"/>
              <a:t>Increasing </a:t>
            </a:r>
            <a:r>
              <a:rPr lang="en-US" sz="2400" dirty="0"/>
              <a:t>numbers of under fives awaiting diagnosis for </a:t>
            </a:r>
            <a:r>
              <a:rPr lang="en-US" sz="2400" dirty="0" smtClean="0"/>
              <a:t>ASC</a:t>
            </a:r>
            <a:endParaRPr lang="en-US" sz="2400" dirty="0"/>
          </a:p>
          <a:p>
            <a:r>
              <a:rPr lang="en-US" sz="2400" dirty="0"/>
              <a:t>Long waiting lists suggest services are struggling to meet demand</a:t>
            </a:r>
          </a:p>
          <a:p>
            <a:r>
              <a:rPr lang="en-US" sz="2400" dirty="0"/>
              <a:t>The current model does not promote a partnership between the family and professionals</a:t>
            </a:r>
          </a:p>
          <a:p>
            <a:r>
              <a:rPr lang="en-US" sz="2400" dirty="0"/>
              <a:t>There is no team around the child and too many uncoordinated appointments are </a:t>
            </a:r>
            <a:r>
              <a:rPr lang="en-US" sz="2400" dirty="0" smtClean="0"/>
              <a:t>generated</a:t>
            </a:r>
            <a:endParaRPr lang="en-US" sz="2400" dirty="0"/>
          </a:p>
          <a:p>
            <a:r>
              <a:rPr lang="en-US" sz="2400" dirty="0"/>
              <a:t>Waiting lists and gaps between appointments are too </a:t>
            </a:r>
            <a:r>
              <a:rPr lang="en-US" sz="2400" dirty="0" smtClean="0"/>
              <a:t>long</a:t>
            </a:r>
          </a:p>
          <a:p>
            <a:r>
              <a:rPr lang="en-US" sz="2400" dirty="0" smtClean="0"/>
              <a:t>Working </a:t>
            </a:r>
            <a:r>
              <a:rPr lang="en-US" sz="2400" dirty="0"/>
              <a:t>families find it difficult to balance attendance with work commitments and risk case closure through </a:t>
            </a:r>
            <a:r>
              <a:rPr lang="en-US" sz="2400" dirty="0" smtClean="0"/>
              <a:t>non-attendance</a:t>
            </a:r>
            <a:endParaRPr lang="en-US" sz="2400" dirty="0"/>
          </a:p>
          <a:p>
            <a:r>
              <a:rPr lang="en-US" sz="2400" dirty="0"/>
              <a:t>There is no link to inclusion into education, leisure and play activities which increases family isolation and impacts on </a:t>
            </a:r>
            <a:r>
              <a:rPr lang="en-US" sz="2400" b="1" dirty="0" smtClean="0"/>
              <a:t>well-being</a:t>
            </a:r>
            <a:endParaRPr lang="en-GB" sz="2400" b="1" dirty="0"/>
          </a:p>
          <a:p>
            <a:endParaRPr lang="en-GB" dirty="0"/>
          </a:p>
          <a:p>
            <a:endParaRPr lang="en-GB" dirty="0"/>
          </a:p>
        </p:txBody>
      </p:sp>
    </p:spTree>
    <p:extLst>
      <p:ext uri="{BB962C8B-B14F-4D97-AF65-F5344CB8AC3E}">
        <p14:creationId xmlns:p14="http://schemas.microsoft.com/office/powerpoint/2010/main" val="351599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chemeClr val="accent2">
                    <a:lumMod val="50000"/>
                  </a:schemeClr>
                </a:solidFill>
              </a:rPr>
              <a:t>So what are we </a:t>
            </a:r>
            <a:r>
              <a:rPr lang="en-GB" sz="3200" b="1" dirty="0">
                <a:solidFill>
                  <a:schemeClr val="accent2">
                    <a:lumMod val="50000"/>
                  </a:schemeClr>
                </a:solidFill>
              </a:rPr>
              <a:t>doing in Newham?</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sz="2000" dirty="0"/>
              <a:t>The SEND Hub are piloting a multi therapy intervention project </a:t>
            </a:r>
            <a:r>
              <a:rPr lang="en-US" sz="2000" dirty="0" smtClean="0"/>
              <a:t>‘</a:t>
            </a:r>
            <a:r>
              <a:rPr lang="en-US" sz="2000" b="1" dirty="0" smtClean="0"/>
              <a:t>Connect with Me’</a:t>
            </a:r>
            <a:r>
              <a:rPr lang="en-US" sz="2000" dirty="0" smtClean="0"/>
              <a:t> involving </a:t>
            </a:r>
            <a:r>
              <a:rPr lang="en-US" sz="2000" dirty="0"/>
              <a:t>a small target group </a:t>
            </a:r>
            <a:r>
              <a:rPr lang="en-US" sz="2000" dirty="0" smtClean="0"/>
              <a:t>of </a:t>
            </a:r>
            <a:r>
              <a:rPr lang="en-US" sz="2000" dirty="0" smtClean="0"/>
              <a:t>2 years olds on an ASC pathway </a:t>
            </a:r>
            <a:r>
              <a:rPr lang="en-US" sz="2000" dirty="0" smtClean="0"/>
              <a:t>to evaluate </a:t>
            </a:r>
            <a:r>
              <a:rPr lang="en-US" sz="2000" dirty="0"/>
              <a:t>the benefits of:</a:t>
            </a:r>
            <a:endParaRPr lang="en-GB" sz="2000" dirty="0"/>
          </a:p>
          <a:p>
            <a:pPr lvl="0"/>
            <a:r>
              <a:rPr lang="en-GB" sz="2000" dirty="0"/>
              <a:t>Supporting parents from an earlier point than is currently </a:t>
            </a:r>
            <a:r>
              <a:rPr lang="en-GB" sz="2000" dirty="0" smtClean="0"/>
              <a:t>practicable (and the initial feeling is that this is where we will see the greatest impact)</a:t>
            </a:r>
            <a:endParaRPr lang="en-GB" sz="2000" dirty="0"/>
          </a:p>
          <a:p>
            <a:r>
              <a:rPr lang="en-GB" sz="2000" dirty="0"/>
              <a:t>Smarter working for therapists seeing several children in one half </a:t>
            </a:r>
            <a:r>
              <a:rPr lang="en-GB" sz="2000" dirty="0" smtClean="0"/>
              <a:t>day and whilst measuring impact according to their own discipline a key </a:t>
            </a:r>
            <a:r>
              <a:rPr lang="en-US" sz="2000" dirty="0"/>
              <a:t>element is </a:t>
            </a:r>
            <a:r>
              <a:rPr lang="en-US" sz="2000" b="1" dirty="0"/>
              <a:t>working together</a:t>
            </a:r>
            <a:r>
              <a:rPr lang="en-US" sz="2000" dirty="0"/>
              <a:t>. </a:t>
            </a:r>
            <a:endParaRPr lang="en-GB" sz="2000" dirty="0"/>
          </a:p>
          <a:p>
            <a:pPr lvl="0"/>
            <a:r>
              <a:rPr lang="en-GB" sz="2000" dirty="0" smtClean="0"/>
              <a:t>Establishing  </a:t>
            </a:r>
            <a:r>
              <a:rPr lang="en-GB" sz="2000" dirty="0"/>
              <a:t>a clear, </a:t>
            </a:r>
            <a:r>
              <a:rPr lang="en-GB" sz="2000" b="1" dirty="0"/>
              <a:t>holistic </a:t>
            </a:r>
            <a:r>
              <a:rPr lang="en-GB" sz="2000" dirty="0"/>
              <a:t>picture </a:t>
            </a:r>
            <a:r>
              <a:rPr lang="en-GB" sz="2000" dirty="0" smtClean="0"/>
              <a:t>by sharing observations and maintaining one set of notes </a:t>
            </a:r>
            <a:r>
              <a:rPr lang="en-GB" sz="2000" dirty="0" smtClean="0"/>
              <a:t>per child to</a:t>
            </a:r>
            <a:r>
              <a:rPr lang="en-GB" sz="2000" dirty="0" smtClean="0"/>
              <a:t> </a:t>
            </a:r>
            <a:r>
              <a:rPr lang="en-GB" sz="2000" dirty="0"/>
              <a:t>plan appropriate pathways for children into </a:t>
            </a:r>
            <a:r>
              <a:rPr lang="en-GB" sz="2000" dirty="0" smtClean="0"/>
              <a:t>education</a:t>
            </a:r>
            <a:r>
              <a:rPr lang="en-US" sz="2000" dirty="0" smtClean="0"/>
              <a:t>. </a:t>
            </a:r>
            <a:endParaRPr lang="en-US" sz="2000" dirty="0"/>
          </a:p>
          <a:p>
            <a:r>
              <a:rPr lang="en-US" sz="2000" dirty="0" smtClean="0"/>
              <a:t>However</a:t>
            </a:r>
            <a:r>
              <a:rPr lang="en-US" sz="2000" dirty="0"/>
              <a:t>, each profession has a different IT system, these systems do not </a:t>
            </a:r>
            <a:r>
              <a:rPr lang="en-US" sz="2000" b="1" dirty="0"/>
              <a:t>‘talk’</a:t>
            </a:r>
            <a:r>
              <a:rPr lang="en-US" sz="2000" dirty="0"/>
              <a:t> to each other, there are different </a:t>
            </a:r>
            <a:r>
              <a:rPr lang="en-US" sz="2000" b="1" dirty="0"/>
              <a:t>‘information-sharing protocols’ </a:t>
            </a:r>
            <a:r>
              <a:rPr lang="en-US" sz="2000" dirty="0"/>
              <a:t>and parents cannot make independent access to these notes.</a:t>
            </a:r>
          </a:p>
          <a:p>
            <a:pPr lvl="0"/>
            <a:endParaRPr lang="en-GB" sz="2000" dirty="0" smtClean="0"/>
          </a:p>
          <a:p>
            <a:pPr lvl="0"/>
            <a:endParaRPr lang="en-GB" sz="2000" dirty="0" smtClean="0"/>
          </a:p>
          <a:p>
            <a:endParaRPr lang="en-GB" dirty="0"/>
          </a:p>
        </p:txBody>
      </p:sp>
    </p:spTree>
    <p:extLst>
      <p:ext uri="{BB962C8B-B14F-4D97-AF65-F5344CB8AC3E}">
        <p14:creationId xmlns:p14="http://schemas.microsoft.com/office/powerpoint/2010/main" val="210387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ob photos\RONEC Play April 2017  Low Res-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0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50000"/>
                  </a:schemeClr>
                </a:solidFill>
              </a:rPr>
              <a:t>Smart IT to support smart working</a:t>
            </a:r>
            <a:endParaRPr lang="en-GB" dirty="0"/>
          </a:p>
        </p:txBody>
      </p:sp>
      <p:sp>
        <p:nvSpPr>
          <p:cNvPr id="3" name="Content Placeholder 2"/>
          <p:cNvSpPr>
            <a:spLocks noGrp="1"/>
          </p:cNvSpPr>
          <p:nvPr>
            <p:ph idx="1"/>
          </p:nvPr>
        </p:nvSpPr>
        <p:spPr/>
        <p:txBody>
          <a:bodyPr>
            <a:normAutofit lnSpcReduction="10000"/>
          </a:bodyPr>
          <a:lstStyle/>
          <a:p>
            <a:r>
              <a:rPr lang="en-GB" dirty="0"/>
              <a:t>Connect With Me provides the opportunity for therapists to work intensively with 6 families (per day). </a:t>
            </a:r>
          </a:p>
          <a:p>
            <a:r>
              <a:rPr lang="en-GB" dirty="0"/>
              <a:t>(If we had 2 teams this could be doubled and if this became the way of delivering services to children on an ASC pathway 60 families per week could be supported so that would be a smart move!)</a:t>
            </a:r>
          </a:p>
          <a:p>
            <a:r>
              <a:rPr lang="en-GB" dirty="0"/>
              <a:t>We have been challenged by lack of access to each others IT systems</a:t>
            </a:r>
          </a:p>
          <a:p>
            <a:r>
              <a:rPr lang="en-GB" dirty="0"/>
              <a:t>How can we collate this information in one secure place so that parents and professionals can read and contribute whilst keeping within the legal requirements?</a:t>
            </a:r>
          </a:p>
          <a:p>
            <a:r>
              <a:rPr lang="en-GB" dirty="0"/>
              <a:t>We think this is ground breaking work which deserves to be supported by first class technology……..can you help?</a:t>
            </a:r>
          </a:p>
          <a:p>
            <a:endParaRPr lang="en-GB" dirty="0"/>
          </a:p>
          <a:p>
            <a:pPr marL="0" indent="0">
              <a:buNone/>
            </a:pPr>
            <a:r>
              <a:rPr lang="en-GB" dirty="0">
                <a:solidFill>
                  <a:srgbClr val="FF0000"/>
                </a:solidFill>
              </a:rPr>
              <a:t>Contact alison.lentz@ronaldopenshaw.newham.sch.uk</a:t>
            </a:r>
          </a:p>
          <a:p>
            <a:endParaRPr lang="en-GB" dirty="0"/>
          </a:p>
        </p:txBody>
      </p:sp>
    </p:spTree>
    <p:extLst>
      <p:ext uri="{BB962C8B-B14F-4D97-AF65-F5344CB8AC3E}">
        <p14:creationId xmlns:p14="http://schemas.microsoft.com/office/powerpoint/2010/main" val="157731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977</TotalTime>
  <Words>700</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Developing ‘Connect With Me’ through the SEND Hub for Early Years in Newham</vt:lpstr>
      <vt:lpstr>Inspiration!                                                           </vt:lpstr>
      <vt:lpstr>Early Intervention Model</vt:lpstr>
      <vt:lpstr>Parents at the Heart</vt:lpstr>
      <vt:lpstr>PowerPoint Presentation</vt:lpstr>
      <vt:lpstr>Why is such a model needed in Newham?</vt:lpstr>
      <vt:lpstr>So what are we doing in Newham?</vt:lpstr>
      <vt:lpstr>PowerPoint Presentation</vt:lpstr>
      <vt:lpstr>Smart IT to support smart working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Lentz</dc:creator>
  <cp:lastModifiedBy>Alison Lentz</cp:lastModifiedBy>
  <cp:revision>67</cp:revision>
  <cp:lastPrinted>2018-01-18T16:10:01Z</cp:lastPrinted>
  <dcterms:created xsi:type="dcterms:W3CDTF">2017-03-21T10:37:13Z</dcterms:created>
  <dcterms:modified xsi:type="dcterms:W3CDTF">2018-01-22T10:14:27Z</dcterms:modified>
</cp:coreProperties>
</file>