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337" r:id="rId3"/>
    <p:sldId id="341" r:id="rId4"/>
    <p:sldId id="340" r:id="rId5"/>
    <p:sldId id="339" r:id="rId6"/>
    <p:sldId id="338" r:id="rId7"/>
    <p:sldId id="342" r:id="rId8"/>
    <p:sldId id="343" r:id="rId9"/>
    <p:sldId id="344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gitte Bührlen" initials="B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101"/>
    <a:srgbClr val="FF402B"/>
    <a:srgbClr val="A1B1A2"/>
    <a:srgbClr val="A2B5D2"/>
    <a:srgbClr val="BDE7F1"/>
    <a:srgbClr val="BAE6F0"/>
    <a:srgbClr val="C7EBF3"/>
    <a:srgbClr val="FFFF00"/>
    <a:srgbClr val="FDE6A5"/>
    <a:srgbClr val="272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58" y="-324"/>
      </p:cViewPr>
      <p:guideLst>
        <p:guide orient="horz" pos="981"/>
        <p:guide orient="horz" pos="3362"/>
        <p:guide orient="horz" pos="3906"/>
        <p:guide orient="horz" pos="3671"/>
        <p:guide orient="horz" pos="4276"/>
        <p:guide orient="horz" pos="1124"/>
        <p:guide orient="horz" pos="2111"/>
        <p:guide orient="horz" pos="1244"/>
        <p:guide pos="5643"/>
        <p:guide pos="5065"/>
        <p:guide pos="1535"/>
        <p:guide pos="1186"/>
        <p:guide pos="1312"/>
        <p:guide pos="256"/>
        <p:guide pos="717"/>
        <p:guide pos="3992"/>
      </p:guideLst>
    </p:cSldViewPr>
  </p:slideViewPr>
  <p:outlineViewPr>
    <p:cViewPr>
      <p:scale>
        <a:sx n="33" d="100"/>
        <a:sy n="33" d="100"/>
      </p:scale>
      <p:origin x="0" y="3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66" y="774"/>
      </p:cViewPr>
      <p:guideLst>
        <p:guide orient="horz" pos="3022"/>
        <p:guide pos="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fld id="{D8B2636E-6537-1B43-AE46-3647DCD1B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30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9C2DF96-AF03-2641-9077-0A603FC5E3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14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0500" indent="-190500" algn="l" rtl="0" eaLnBrk="0" fontAlgn="base" hangingPunct="0">
      <a:spcBef>
        <a:spcPct val="30000"/>
      </a:spcBef>
      <a:spcAft>
        <a:spcPct val="0"/>
      </a:spcAft>
      <a:buChar char="•"/>
      <a:defRPr sz="11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Char char="–"/>
      <a:defRPr sz="1100" kern="1200">
        <a:solidFill>
          <a:schemeClr val="tx1"/>
        </a:solidFill>
        <a:latin typeface="Arial" pitchFamily="-110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-110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-110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-110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Oben professionelle Pflege</a:t>
            </a:r>
          </a:p>
          <a:p>
            <a:r>
              <a:rPr lang="de-DE" dirty="0" smtClean="0"/>
              <a:t>Unten Laienpflege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2DF96-AF03-2641-9077-0A603FC5E36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de-DE">
              <a:latin typeface="Arial" pitchFamily="-110" charset="0"/>
            </a:endParaRPr>
          </a:p>
        </p:txBody>
      </p:sp>
      <p:cxnSp>
        <p:nvCxnSpPr>
          <p:cNvPr id="6" name="Gerade Verbindung 5"/>
          <p:cNvCxnSpPr/>
          <p:nvPr userDrawn="1"/>
        </p:nvCxnSpPr>
        <p:spPr bwMode="auto">
          <a:xfrm>
            <a:off x="0" y="1455738"/>
            <a:ext cx="9144000" cy="1587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 userDrawn="1"/>
        </p:nvCxnSpPr>
        <p:spPr bwMode="auto">
          <a:xfrm>
            <a:off x="0" y="3919538"/>
            <a:ext cx="9144000" cy="1587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 7" descr="Powerpoint Head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675" y="6276975"/>
            <a:ext cx="2205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 bwMode="auto">
          <a:xfrm>
            <a:off x="0" y="6232525"/>
            <a:ext cx="91440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hteck 10"/>
          <p:cNvSpPr/>
          <p:nvPr userDrawn="1"/>
        </p:nvSpPr>
        <p:spPr bwMode="auto">
          <a:xfrm>
            <a:off x="957263" y="6494463"/>
            <a:ext cx="1539875" cy="28257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de-DE">
              <a:latin typeface="Arial" pitchFamily="-110" charset="0"/>
            </a:endParaRPr>
          </a:p>
        </p:txBody>
      </p:sp>
      <p:pic>
        <p:nvPicPr>
          <p:cNvPr id="12" name="Bild 11" descr="Powerpoint Adresszeil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84275" y="6392863"/>
            <a:ext cx="77866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55734"/>
            <a:ext cx="9144000" cy="2460012"/>
          </a:xfrm>
          <a:prstGeom prst="rect">
            <a:avLst/>
          </a:prstGeom>
          <a:solidFill>
            <a:schemeClr val="tx1">
              <a:alpha val="30196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6954" y="4379351"/>
            <a:ext cx="6811379" cy="122100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0"/>
          </p:nvPr>
        </p:nvSpPr>
        <p:spPr>
          <a:xfrm>
            <a:off x="0" y="317554"/>
            <a:ext cx="9144000" cy="766762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2100"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de-DE">
              <a:latin typeface="Arial" pitchFamily="-110" charset="0"/>
            </a:endParaRPr>
          </a:p>
        </p:txBody>
      </p:sp>
      <p:pic>
        <p:nvPicPr>
          <p:cNvPr id="5" name="Bild 4" descr="Powerpoint Head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675" y="6276975"/>
            <a:ext cx="2205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 userDrawn="1"/>
        </p:nvCxnSpPr>
        <p:spPr bwMode="auto">
          <a:xfrm>
            <a:off x="0" y="1292225"/>
            <a:ext cx="91440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6"/>
          <p:cNvSpPr/>
          <p:nvPr userDrawn="1"/>
        </p:nvSpPr>
        <p:spPr bwMode="auto">
          <a:xfrm>
            <a:off x="962025" y="6657975"/>
            <a:ext cx="1457325" cy="20002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de-DE">
              <a:latin typeface="Arial" pitchFamily="-110" charset="0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0" y="6232525"/>
            <a:ext cx="91440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4493" y="1601869"/>
            <a:ext cx="8738042" cy="4389215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 marL="720725" indent="-3667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1074738" indent="-3540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3pPr>
            <a:lvl4pPr marL="1430338" indent="-355600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4pPr>
            <a:lvl5pPr marL="1797050" indent="-3667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408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vert="horz" anchor="ctr"/>
          <a:lstStyle>
            <a:lvl1pPr>
              <a:defRPr sz="26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1644650" y="6283325"/>
            <a:ext cx="7294563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tabLst>
                <a:tab pos="4484688" algn="l"/>
              </a:tabLst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 bwMode="auto">
          <a:xfrm>
            <a:off x="0" y="1292225"/>
            <a:ext cx="91440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uppierung 25"/>
          <p:cNvGrpSpPr>
            <a:grpSpLocks/>
          </p:cNvGrpSpPr>
          <p:nvPr userDrawn="1"/>
        </p:nvGrpSpPr>
        <p:grpSpPr bwMode="auto">
          <a:xfrm>
            <a:off x="0" y="6229350"/>
            <a:ext cx="9144000" cy="628650"/>
            <a:chOff x="-1" y="6229684"/>
            <a:chExt cx="9144001" cy="628316"/>
          </a:xfrm>
        </p:grpSpPr>
        <p:sp>
          <p:nvSpPr>
            <p:cNvPr id="6" name="Rechteck 5"/>
            <p:cNvSpPr/>
            <p:nvPr userDrawn="1"/>
          </p:nvSpPr>
          <p:spPr bwMode="auto">
            <a:xfrm>
              <a:off x="-1" y="6229684"/>
              <a:ext cx="9144001" cy="62831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de-DE">
                <a:latin typeface="Arial" pitchFamily="-110" charset="0"/>
              </a:endParaRPr>
            </a:p>
          </p:txBody>
        </p:sp>
        <p:pic>
          <p:nvPicPr>
            <p:cNvPr id="7" name="Bild 7" descr="Powerpoint Header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840" y="6277325"/>
              <a:ext cx="2205401" cy="553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Gerade Verbindung 7"/>
            <p:cNvCxnSpPr/>
            <p:nvPr userDrawn="1"/>
          </p:nvCxnSpPr>
          <p:spPr bwMode="auto">
            <a:xfrm>
              <a:off x="-1" y="6232857"/>
              <a:ext cx="9144001" cy="1587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hteck 9"/>
            <p:cNvSpPr/>
            <p:nvPr userDrawn="1"/>
          </p:nvSpPr>
          <p:spPr bwMode="auto">
            <a:xfrm>
              <a:off x="957262" y="6494656"/>
              <a:ext cx="1539875" cy="28242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de-DE">
                <a:latin typeface="Arial" pitchFamily="-110" charset="0"/>
              </a:endParaRPr>
            </a:p>
          </p:txBody>
        </p:sp>
        <p:pic>
          <p:nvPicPr>
            <p:cNvPr id="11" name="Bild 11" descr="Powerpoint Adresszeil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5014" y="6392597"/>
              <a:ext cx="7785202" cy="31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4493" y="1601869"/>
            <a:ext cx="8738042" cy="4389215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 marL="720725" indent="-3667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1074738" indent="-3540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3pPr>
            <a:lvl4pPr marL="1430338" indent="-355600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4pPr>
            <a:lvl5pPr marL="1797050" indent="-3667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408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vert="horz" anchor="ctr"/>
          <a:lstStyle>
            <a:lvl1pPr>
              <a:defRPr sz="26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 bwMode="auto">
          <a:xfrm>
            <a:off x="0" y="1292225"/>
            <a:ext cx="91440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4493" y="1601869"/>
            <a:ext cx="8738042" cy="5058548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 marL="720725" indent="-3667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1074738" indent="-3540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3pPr>
            <a:lvl4pPr marL="1430338" indent="-355600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4pPr>
            <a:lvl5pPr marL="1797050" indent="-366713">
              <a:buClr>
                <a:schemeClr val="bg1"/>
              </a:buClr>
              <a:buFont typeface="Arial"/>
              <a:buChar char="•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408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vert="horz" anchor="ctr"/>
          <a:lstStyle>
            <a:lvl1pPr>
              <a:defRPr sz="26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 bwMode="auto">
          <a:xfrm>
            <a:off x="0" y="3432175"/>
            <a:ext cx="91440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Gerade Verbindung 3"/>
          <p:cNvCxnSpPr/>
          <p:nvPr userDrawn="1"/>
        </p:nvCxnSpPr>
        <p:spPr bwMode="auto">
          <a:xfrm>
            <a:off x="0" y="5895975"/>
            <a:ext cx="91440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0" y="3432577"/>
            <a:ext cx="9144000" cy="2460012"/>
          </a:xfrm>
          <a:prstGeom prst="rect">
            <a:avLst/>
          </a:prstGeom>
          <a:solidFill>
            <a:schemeClr val="tx1">
              <a:alpha val="30196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>
            <a:lvl1pPr marL="365125" indent="0" algn="l">
              <a:defRPr sz="3000"/>
            </a:lvl1pPr>
          </a:lstStyle>
          <a:p>
            <a:pPr lvl="0"/>
            <a:r>
              <a:rPr lang="de-DE" dirty="0" smtClean="0"/>
              <a:t>Mastertitelformat bearbeiten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304800" y="1766888"/>
            <a:ext cx="86391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100" b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889375" y="2700338"/>
            <a:ext cx="1857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de-DE" dirty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56" r:id="rId6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 3" descr="IMG_6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04800"/>
            <a:ext cx="9172381" cy="6121400"/>
          </a:xfrm>
          <a:prstGeom prst="rect">
            <a:avLst/>
          </a:prstGeom>
          <a:solidFill>
            <a:srgbClr val="99FFCC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1016000" y="2451100"/>
            <a:ext cx="683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How can AAL and e-health solutions be perceived by users as added value?</a:t>
            </a:r>
            <a:r>
              <a:rPr lang="de-DE" dirty="0"/>
              <a:t>	 </a:t>
            </a:r>
          </a:p>
        </p:txBody>
      </p:sp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6000" y="2451100"/>
            <a:ext cx="683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How can AAL and e-health solutions be perceived by users as added value?</a:t>
            </a:r>
            <a:r>
              <a:rPr lang="de-DE" dirty="0"/>
              <a:t>	 </a:t>
            </a:r>
          </a:p>
        </p:txBody>
      </p:sp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676900"/>
            <a:ext cx="4432300" cy="107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6299200"/>
            <a:ext cx="42672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2" descr="Mu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596900"/>
            <a:ext cx="4470400" cy="53483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30200" y="241300"/>
            <a:ext cx="4000500" cy="1323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>
                <a:latin typeface="Times New Roman"/>
                <a:cs typeface="Times New Roman"/>
              </a:rPr>
              <a:t/>
            </a:r>
            <a:br>
              <a:rPr lang="en-GB" sz="1800" b="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Past </a:t>
            </a:r>
            <a:r>
              <a:rPr lang="de-DE" sz="1600" dirty="0" smtClean="0">
                <a:latin typeface="Times New Roman"/>
                <a:cs typeface="Times New Roman"/>
              </a:rPr>
              <a:t>-</a:t>
            </a:r>
            <a:r>
              <a:rPr lang="en-GB" sz="1600" dirty="0" smtClean="0">
                <a:latin typeface="Times New Roman"/>
                <a:cs typeface="Times New Roman"/>
              </a:rPr>
              <a:t> Present - Change</a:t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Family caregivers take over responsibility for organizing relatives life on 24 hours a day, 365 days a year. 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Relationships have changed, people often no longer live in stable, sustainable relationships.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Demographic change is one of the </a:t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greatest challenges in all industrialized countries.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The </a:t>
            </a:r>
            <a:r>
              <a:rPr lang="en-GB" sz="1600" dirty="0">
                <a:latin typeface="Times New Roman"/>
                <a:cs typeface="Times New Roman"/>
              </a:rPr>
              <a:t>concept of family must be redefined. </a:t>
            </a:r>
            <a:br>
              <a:rPr lang="en-GB" sz="1600" dirty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Only together and with the help of intelligent technology we will be able to handle them.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b="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b="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800" b="0" dirty="0">
              <a:latin typeface="Times New Roman"/>
              <a:cs typeface="Times New Roman"/>
            </a:endParaRPr>
          </a:p>
          <a:p>
            <a:endParaRPr lang="en-US" sz="1800" b="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800" b="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800" b="0" dirty="0" smtClean="0"/>
          </a:p>
          <a:p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  <a:p>
            <a:pPr marL="285750" indent="-285750">
              <a:buFont typeface="Arial"/>
              <a:buChar char="•"/>
            </a:pPr>
            <a:endParaRPr lang="en-US" sz="1800" b="0" dirty="0" smtClean="0"/>
          </a:p>
          <a:p>
            <a:pPr marL="285750" indent="-285750">
              <a:buFont typeface="Arial"/>
              <a:buChar char="•"/>
            </a:pPr>
            <a:endParaRPr lang="en-US" sz="1800" b="0" dirty="0"/>
          </a:p>
          <a:p>
            <a:pPr marL="285750" indent="-285750">
              <a:buFont typeface="Arial"/>
              <a:buChar char="•"/>
            </a:pPr>
            <a:endParaRPr lang="en-US" sz="1800" b="0" dirty="0" smtClean="0"/>
          </a:p>
          <a:p>
            <a:endParaRPr lang="de-DE" sz="1800" b="0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01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419100" y="228600"/>
            <a:ext cx="8382000" cy="506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Future</a:t>
            </a:r>
            <a:b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GB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is therefore our task to decide together what our common future should be and what it will look like.</a:t>
            </a:r>
            <a:br>
              <a:rPr lang="en-GB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Women are nowadays well educated, they want to work and they often have to work. </a:t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How can they work, look after children and care at the same time for relatives in need of help?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The topic is complex and multifaceted. More and more often women have their children later.  </a:t>
            </a: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It </a:t>
            </a:r>
            <a:r>
              <a:rPr lang="en-GB" sz="1600" dirty="0">
                <a:latin typeface="Times New Roman"/>
                <a:cs typeface="Times New Roman"/>
              </a:rPr>
              <a:t>is therefore not only about caring for the elderly, but also about the simultaneous compatibility of child and parent care</a:t>
            </a:r>
            <a:r>
              <a:rPr lang="en-GB" sz="1600" dirty="0" smtClean="0">
                <a:latin typeface="Times New Roman"/>
                <a:cs typeface="Times New Roman"/>
              </a:rPr>
              <a:t>.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We must take care for our future, it`s five minutes to twelve.</a:t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lvl="0"/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8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6000" y="2451100"/>
            <a:ext cx="683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How can AAL and e-health solutions be perceived by users as added value?</a:t>
            </a:r>
            <a:r>
              <a:rPr lang="de-DE" dirty="0"/>
              <a:t>	 </a:t>
            </a:r>
          </a:p>
        </p:txBody>
      </p:sp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419100" y="228600"/>
            <a:ext cx="79121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Digital support</a:t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r>
              <a:rPr lang="en-GB" sz="1600" dirty="0" smtClean="0">
                <a:latin typeface="Times New Roman"/>
                <a:cs typeface="Times New Roman"/>
              </a:rPr>
              <a:t>If </a:t>
            </a:r>
            <a:r>
              <a:rPr lang="en-GB" sz="1600" dirty="0">
                <a:latin typeface="Times New Roman"/>
                <a:cs typeface="Times New Roman"/>
              </a:rPr>
              <a:t>you want to live in your own house or apartment, digital support can enable you to manage everyday </a:t>
            </a:r>
            <a:r>
              <a:rPr lang="en-GB" sz="1600" dirty="0" smtClean="0">
                <a:latin typeface="Times New Roman"/>
                <a:cs typeface="Times New Roman"/>
              </a:rPr>
              <a:t>activities: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Networking with professional and volunteer services, authorities and insurance companies, neighbours, friends and family members.</a:t>
            </a:r>
            <a:br>
              <a:rPr lang="en-GB" sz="1600" dirty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An </a:t>
            </a:r>
            <a:r>
              <a:rPr lang="en-GB" sz="1600" dirty="0">
                <a:latin typeface="Times New Roman"/>
                <a:cs typeface="Times New Roman"/>
              </a:rPr>
              <a:t>e-Health and AAL support ring can be built around </a:t>
            </a:r>
            <a:r>
              <a:rPr lang="en-GB" sz="1600" dirty="0" smtClean="0">
                <a:latin typeface="Times New Roman"/>
                <a:cs typeface="Times New Roman"/>
              </a:rPr>
              <a:t>a person in need: </a:t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Communication </a:t>
            </a:r>
            <a:r>
              <a:rPr lang="en-GB" sz="1600" dirty="0">
                <a:latin typeface="Times New Roman"/>
                <a:cs typeface="Times New Roman"/>
              </a:rPr>
              <a:t>systems </a:t>
            </a:r>
            <a:r>
              <a:rPr lang="en-GB" sz="1600" dirty="0" smtClean="0">
                <a:latin typeface="Times New Roman"/>
                <a:cs typeface="Times New Roman"/>
              </a:rPr>
              <a:t>connect </a:t>
            </a:r>
            <a:r>
              <a:rPr lang="en-GB" sz="1600" dirty="0">
                <a:latin typeface="Times New Roman"/>
                <a:cs typeface="Times New Roman"/>
              </a:rPr>
              <a:t>technical assistance services and support the exchange of information with doctors, </a:t>
            </a:r>
            <a:r>
              <a:rPr lang="en-GB" sz="1600" dirty="0" smtClean="0">
                <a:latin typeface="Times New Roman"/>
                <a:cs typeface="Times New Roman"/>
              </a:rPr>
              <a:t>caregivers, relatives and friends, hospitals</a:t>
            </a:r>
            <a:r>
              <a:rPr lang="en-GB" sz="1600" dirty="0">
                <a:latin typeface="Times New Roman"/>
                <a:cs typeface="Times New Roman"/>
              </a:rPr>
              <a:t>, insurance companies and authorities as well as with the </a:t>
            </a:r>
            <a:r>
              <a:rPr lang="en-GB" sz="1600" dirty="0" smtClean="0">
                <a:latin typeface="Times New Roman"/>
                <a:cs typeface="Times New Roman"/>
              </a:rPr>
              <a:t>community services.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We need intelligent technologies and digital solutions that connect people in need of support with supporting structures and services.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r>
              <a:rPr lang="en-GB" sz="1600" dirty="0">
                <a:latin typeface="Times New Roman"/>
                <a:cs typeface="Times New Roman"/>
              </a:rPr>
              <a:t/>
            </a:r>
            <a:br>
              <a:rPr lang="en-GB" sz="1600" dirty="0">
                <a:latin typeface="Times New Roman"/>
                <a:cs typeface="Times New Roman"/>
              </a:rPr>
            </a:br>
            <a:endParaRPr lang="en-GB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6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6000" y="2451100"/>
            <a:ext cx="683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How can AAL and e-health solutions be perceived by users as added value?</a:t>
            </a:r>
            <a:r>
              <a:rPr lang="de-DE" dirty="0"/>
              <a:t>	 </a:t>
            </a:r>
          </a:p>
        </p:txBody>
      </p:sp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406400" y="215900"/>
            <a:ext cx="8115300" cy="3993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Digital </a:t>
            </a:r>
            <a:r>
              <a:rPr lang="en-GB" sz="1600" dirty="0">
                <a:latin typeface="Times New Roman"/>
                <a:cs typeface="Times New Roman"/>
              </a:rPr>
              <a:t>support</a:t>
            </a:r>
            <a:br>
              <a:rPr lang="en-GB" sz="1600" dirty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r>
              <a:rPr lang="en-GB" sz="1600" dirty="0" smtClean="0">
                <a:latin typeface="Times New Roman"/>
                <a:cs typeface="Times New Roman"/>
              </a:rPr>
              <a:t>Those, who live </a:t>
            </a:r>
            <a:r>
              <a:rPr lang="en-GB" sz="1600" dirty="0">
                <a:latin typeface="Times New Roman"/>
                <a:cs typeface="Times New Roman"/>
              </a:rPr>
              <a:t>in </a:t>
            </a:r>
            <a:r>
              <a:rPr lang="en-GB" sz="1600" dirty="0" smtClean="0">
                <a:latin typeface="Times New Roman"/>
                <a:cs typeface="Times New Roman"/>
              </a:rPr>
              <a:t>senior apartments or nursery homes can </a:t>
            </a:r>
            <a:r>
              <a:rPr lang="en-GB" sz="1600" dirty="0">
                <a:latin typeface="Times New Roman"/>
                <a:cs typeface="Times New Roman"/>
              </a:rPr>
              <a:t>be </a:t>
            </a:r>
            <a:r>
              <a:rPr lang="en-GB" sz="1600" dirty="0" smtClean="0">
                <a:latin typeface="Times New Roman"/>
                <a:cs typeface="Times New Roman"/>
              </a:rPr>
              <a:t>cared </a:t>
            </a:r>
            <a:r>
              <a:rPr lang="en-GB" sz="1600" dirty="0">
                <a:latin typeface="Times New Roman"/>
                <a:cs typeface="Times New Roman"/>
              </a:rPr>
              <a:t>for through e-Health and AAL </a:t>
            </a:r>
            <a:r>
              <a:rPr lang="en-GB" sz="1600" dirty="0" smtClean="0">
                <a:latin typeface="Times New Roman"/>
                <a:cs typeface="Times New Roman"/>
              </a:rPr>
              <a:t>offers individually </a:t>
            </a:r>
            <a:r>
              <a:rPr lang="en-GB" sz="1600" dirty="0">
                <a:latin typeface="Times New Roman"/>
                <a:cs typeface="Times New Roman"/>
              </a:rPr>
              <a:t>:</a:t>
            </a: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Voice guidance and control </a:t>
            </a:r>
            <a:r>
              <a:rPr lang="en-GB" sz="1600" dirty="0" smtClean="0">
                <a:latin typeface="Times New Roman"/>
                <a:cs typeface="Times New Roman"/>
              </a:rPr>
              <a:t>e.g. according </a:t>
            </a:r>
            <a:r>
              <a:rPr lang="en-GB" sz="1600" dirty="0">
                <a:latin typeface="Times New Roman"/>
                <a:cs typeface="Times New Roman"/>
              </a:rPr>
              <a:t>to the principle of </a:t>
            </a:r>
            <a:r>
              <a:rPr lang="en-GB" sz="1600" dirty="0" smtClean="0">
                <a:latin typeface="Times New Roman"/>
                <a:cs typeface="Times New Roman"/>
              </a:rPr>
              <a:t>“</a:t>
            </a:r>
            <a:r>
              <a:rPr lang="en-GB" sz="1600" dirty="0" err="1" smtClean="0">
                <a:latin typeface="Times New Roman"/>
                <a:cs typeface="Times New Roman"/>
              </a:rPr>
              <a:t>Alexa</a:t>
            </a:r>
            <a:r>
              <a:rPr lang="en-GB" sz="1600" dirty="0" smtClean="0">
                <a:latin typeface="Times New Roman"/>
                <a:cs typeface="Times New Roman"/>
              </a:rPr>
              <a:t>”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Preventive digital gymnastics </a:t>
            </a:r>
            <a:r>
              <a:rPr lang="en-GB" sz="1600" dirty="0" smtClean="0">
                <a:latin typeface="Times New Roman"/>
                <a:cs typeface="Times New Roman"/>
              </a:rPr>
              <a:t>e.g. movement </a:t>
            </a:r>
            <a:r>
              <a:rPr lang="en-GB" sz="1600" dirty="0">
                <a:latin typeface="Times New Roman"/>
                <a:cs typeface="Times New Roman"/>
              </a:rPr>
              <a:t>games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Online connection with relatives, nursing staff or doctors </a:t>
            </a:r>
            <a:r>
              <a:rPr lang="en-GB" sz="1600" dirty="0" smtClean="0">
                <a:latin typeface="Times New Roman"/>
                <a:cs typeface="Times New Roman"/>
              </a:rPr>
              <a:t>by mobile, tablet or PC on Skype, face time or similar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 </a:t>
            </a:r>
            <a:r>
              <a:rPr lang="en-GB" sz="1600" dirty="0" smtClean="0">
                <a:latin typeface="Times New Roman"/>
                <a:cs typeface="Times New Roman"/>
              </a:rPr>
              <a:t>Vital signs control, </a:t>
            </a:r>
            <a:r>
              <a:rPr lang="en-GB" sz="1600" dirty="0">
                <a:latin typeface="Times New Roman"/>
                <a:cs typeface="Times New Roman"/>
              </a:rPr>
              <a:t>fall detection, GPS </a:t>
            </a:r>
            <a:r>
              <a:rPr lang="en-GB" sz="1600" dirty="0" smtClean="0">
                <a:latin typeface="Times New Roman"/>
                <a:cs typeface="Times New Roman"/>
              </a:rPr>
              <a:t>localization etc.</a:t>
            </a:r>
            <a:endParaRPr lang="en-GB" sz="1600" dirty="0">
              <a:latin typeface="Times New Roman"/>
              <a:cs typeface="Times New Roman"/>
            </a:endParaRPr>
          </a:p>
          <a:p>
            <a:endParaRPr lang="de-DE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38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6000" y="2451100"/>
            <a:ext cx="683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How can AAL and e-health solutions be perceived by users as added value?</a:t>
            </a:r>
            <a:r>
              <a:rPr lang="de-DE" dirty="0"/>
              <a:t>	 </a:t>
            </a:r>
          </a:p>
        </p:txBody>
      </p:sp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368300" y="554413"/>
            <a:ext cx="84074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latin typeface="Times New Roman"/>
                <a:cs typeface="Times New Roman"/>
              </a:rPr>
              <a:t>In General</a:t>
            </a:r>
            <a:br>
              <a:rPr lang="de-DE" sz="1600" dirty="0" smtClean="0">
                <a:latin typeface="Times New Roman"/>
                <a:cs typeface="Times New Roman"/>
              </a:rPr>
            </a:br>
            <a:r>
              <a:rPr lang="de-DE" sz="1600" dirty="0" smtClean="0">
                <a:latin typeface="Times New Roman"/>
                <a:cs typeface="Times New Roman"/>
              </a:rPr>
              <a:t/>
            </a:r>
            <a:br>
              <a:rPr lang="de-DE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Offers must be demand-oriented, not age is decisive!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From a large "Universal Design“ product range everyone receives individually and self-determined what they need.</a:t>
            </a:r>
          </a:p>
          <a:p>
            <a:r>
              <a:rPr lang="en-GB" sz="1600" dirty="0" smtClean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AAL offers must be available everywhere and for everyone.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Self - learning systems should be further developed.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Personnel services can increasingly be provided by automated systems.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Digital literacy should be systematically promoted.</a:t>
            </a:r>
          </a:p>
          <a:p>
            <a:r>
              <a:rPr lang="en-GB" sz="1600" dirty="0" smtClean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Representatives of politics, business, science, local authorities, administrations, users and citizens should meet at communal roundtables (</a:t>
            </a:r>
            <a:r>
              <a:rPr lang="en-GB" sz="1600" dirty="0" err="1" smtClean="0">
                <a:latin typeface="Times New Roman"/>
                <a:cs typeface="Times New Roman"/>
              </a:rPr>
              <a:t>hackatons</a:t>
            </a:r>
            <a:r>
              <a:rPr lang="en-GB" sz="1600" dirty="0" smtClean="0">
                <a:latin typeface="Times New Roman"/>
                <a:cs typeface="Times New Roman"/>
              </a:rPr>
              <a:t>) across all interfaces and jointly develop sustainable socio-spatial digital support services.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AAL offers should be linked to "Smart </a:t>
            </a:r>
            <a:r>
              <a:rPr lang="en-GB" sz="1600" dirty="0" err="1" smtClean="0">
                <a:latin typeface="Times New Roman"/>
                <a:cs typeface="Times New Roman"/>
              </a:rPr>
              <a:t>City"concepts</a:t>
            </a:r>
            <a:r>
              <a:rPr lang="en-GB" sz="16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GB" sz="1600" dirty="0">
                <a:latin typeface="Times New Roman"/>
                <a:cs typeface="Times New Roman"/>
              </a:rPr>
              <a:t/>
            </a:r>
            <a:br>
              <a:rPr lang="en-GB" sz="1600" dirty="0">
                <a:latin typeface="Times New Roman"/>
                <a:cs typeface="Times New Roman"/>
              </a:rPr>
            </a:b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56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6000" y="2451100"/>
            <a:ext cx="683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How can AAL and e-health solutions be perceived by users as added value?</a:t>
            </a:r>
            <a:r>
              <a:rPr lang="de-DE" dirty="0"/>
              <a:t>	 </a:t>
            </a:r>
          </a:p>
        </p:txBody>
      </p:sp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127000" y="381000"/>
            <a:ext cx="840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smtClean="0"/>
              <a:t/>
            </a:r>
            <a:br>
              <a:rPr lang="de-DE" sz="1600" dirty="0" smtClean="0"/>
            </a:br>
            <a:endParaRPr lang="en-GB" sz="1600" dirty="0"/>
          </a:p>
        </p:txBody>
      </p:sp>
      <p:sp>
        <p:nvSpPr>
          <p:cNvPr id="4" name="Rechteck 3"/>
          <p:cNvSpPr/>
          <p:nvPr/>
        </p:nvSpPr>
        <p:spPr>
          <a:xfrm>
            <a:off x="355600" y="228600"/>
            <a:ext cx="80391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en-GB" sz="1600" dirty="0" smtClean="0">
                <a:latin typeface="Times New Roman"/>
                <a:cs typeface="Times New Roman"/>
              </a:rPr>
              <a:t>Problems</a:t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r>
              <a:rPr lang="en-GB" sz="1600" dirty="0" smtClean="0">
                <a:latin typeface="Times New Roman"/>
                <a:cs typeface="Times New Roman"/>
              </a:rPr>
              <a:t>Where are there problems with technical digital solutions?</a:t>
            </a:r>
          </a:p>
          <a:p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Artificial animals or humanoid robots often cannot replace human attention and empathy.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There may be ethical problems with the use of data. </a:t>
            </a:r>
            <a:r>
              <a:rPr lang="en-GB" sz="1600" dirty="0">
                <a:latin typeface="Times New Roman"/>
                <a:cs typeface="Times New Roman"/>
              </a:rPr>
              <a:t>T</a:t>
            </a:r>
            <a:r>
              <a:rPr lang="en-GB" sz="1600" dirty="0" smtClean="0">
                <a:latin typeface="Times New Roman"/>
                <a:cs typeface="Times New Roman"/>
              </a:rPr>
              <a:t>here is a risk of uncontrollable transfer or further use of data without the consent of the person in need of support.</a:t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Who owns the data collected? Who can reuse them?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Digital networking without digital legislation and regulation is problematic.</a:t>
            </a:r>
            <a:endParaRPr lang="en-GB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348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20700" y="2451100"/>
            <a:ext cx="732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How can AAL and e-health solutions be perceived by users as added value?</a:t>
            </a:r>
            <a:r>
              <a:rPr lang="de-DE" dirty="0"/>
              <a:t>	 </a:t>
            </a:r>
          </a:p>
        </p:txBody>
      </p:sp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381000" y="546100"/>
            <a:ext cx="840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 sz="1600" dirty="0" smtClean="0"/>
          </a:p>
          <a:p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Font typeface="Arial"/>
              <a:buChar char="•"/>
            </a:pPr>
            <a:endParaRPr lang="en-GB" sz="1600" dirty="0"/>
          </a:p>
        </p:txBody>
      </p:sp>
      <p:sp>
        <p:nvSpPr>
          <p:cNvPr id="7" name="Rechteck 6"/>
          <p:cNvSpPr/>
          <p:nvPr/>
        </p:nvSpPr>
        <p:spPr>
          <a:xfrm>
            <a:off x="330200" y="3429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00" dirty="0" smtClean="0">
              <a:latin typeface="Times New Roman"/>
              <a:cs typeface="Times New Roman"/>
            </a:endParaRPr>
          </a:p>
          <a:p>
            <a:pPr algn="ctr"/>
            <a:r>
              <a:rPr lang="en-GB" sz="1600" dirty="0" smtClean="0">
                <a:latin typeface="Times New Roman"/>
                <a:cs typeface="Times New Roman"/>
              </a:rPr>
              <a:t>Conclusion</a:t>
            </a:r>
          </a:p>
          <a:p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We </a:t>
            </a:r>
            <a:r>
              <a:rPr lang="en-GB" sz="1600" dirty="0">
                <a:latin typeface="Times New Roman"/>
                <a:cs typeface="Times New Roman"/>
              </a:rPr>
              <a:t>should be aware that a new generation of "old people" and also a new generation of family carers, of sons and daughters and citizens will follow. </a:t>
            </a: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Digital </a:t>
            </a:r>
            <a:r>
              <a:rPr lang="en-GB" sz="1600" dirty="0">
                <a:latin typeface="Times New Roman"/>
                <a:cs typeface="Times New Roman"/>
              </a:rPr>
              <a:t>support is gladly accepted and used if it really relieves the everyday life and arouses positive emotions.</a:t>
            </a:r>
            <a:br>
              <a:rPr lang="en-GB" sz="1600" dirty="0">
                <a:latin typeface="Times New Roman"/>
                <a:cs typeface="Times New Roman"/>
              </a:rPr>
            </a:b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AAL </a:t>
            </a:r>
            <a:r>
              <a:rPr lang="en-GB" sz="1600" dirty="0">
                <a:latin typeface="Times New Roman"/>
                <a:cs typeface="Times New Roman"/>
              </a:rPr>
              <a:t>offers should bring joy and quality of life. </a:t>
            </a:r>
            <a:br>
              <a:rPr lang="en-GB" sz="1600" dirty="0">
                <a:latin typeface="Times New Roman"/>
                <a:cs typeface="Times New Roman"/>
              </a:rPr>
            </a:br>
            <a:r>
              <a:rPr lang="en-GB" sz="1600" dirty="0">
                <a:latin typeface="Times New Roman"/>
                <a:cs typeface="Times New Roman"/>
              </a:rPr>
              <a:t>They should not only be "useful”!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We will only buy offers we accept!</a:t>
            </a:r>
            <a:r>
              <a:rPr lang="en-GB" sz="1600" dirty="0">
                <a:latin typeface="Times New Roman"/>
                <a:cs typeface="Times New Roman"/>
              </a:rPr>
              <a:t> </a:t>
            </a: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/>
            </a:r>
            <a:br>
              <a:rPr lang="en-GB" sz="1600" dirty="0" smtClean="0">
                <a:latin typeface="Times New Roman"/>
                <a:cs typeface="Times New Roman"/>
              </a:rPr>
            </a:br>
            <a:r>
              <a:rPr lang="en-GB" sz="1600" dirty="0" smtClean="0">
                <a:latin typeface="Times New Roman"/>
                <a:cs typeface="Times New Roman"/>
              </a:rPr>
              <a:t>So take us on board!</a:t>
            </a:r>
            <a:endParaRPr lang="en-GB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10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65100" y="5181600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rgbClr val="FFFFFF"/>
                </a:solidFill>
              </a:rPr>
              <a:t>Symposium </a:t>
            </a:r>
            <a:r>
              <a:rPr lang="de-DE" sz="1400" dirty="0" err="1">
                <a:solidFill>
                  <a:srgbClr val="FFFFFF"/>
                </a:solidFill>
              </a:rPr>
              <a:t>at</a:t>
            </a:r>
            <a:r>
              <a:rPr lang="de-DE" sz="1400" dirty="0">
                <a:solidFill>
                  <a:srgbClr val="FFFFFF"/>
                </a:solidFill>
              </a:rPr>
              <a:t> RBS Jan 23/24, 2018, </a:t>
            </a:r>
            <a:r>
              <a:rPr lang="de-DE" sz="1400" dirty="0" smtClean="0">
                <a:solidFill>
                  <a:srgbClr val="FFFFFF"/>
                </a:solidFill>
              </a:rPr>
              <a:t>London			Brigitte Bührlen	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2" name="Bild 11" descr="Macintosh HD:Users:brigitte:Desktop:&quot;Schreibtischsammlung&quot;:2 Stellungnahme zum Referentenentwurf für ein Gesetz zur Neuausrichtung der Pflegeversicherung Kopie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4622800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4" descr="Macintosh HD:Users:brigitte:Desktop:&quot;Schreibtischsammlung&quot;:Bildschirmfoto 2017-09-01 um 13.01.56 Kopie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64300"/>
            <a:ext cx="41783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4" descr="IMG_02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9153354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460500" y="723900"/>
            <a:ext cx="543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Thank you for your attention!</a:t>
            </a:r>
            <a:endParaRPr lang="en-GB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95400" y="5105400"/>
            <a:ext cx="6692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It's up to us where the journey takes us !</a:t>
            </a:r>
            <a:endParaRPr lang="en-GB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95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Alkmene.thmx</Template>
  <TotalTime>1</TotalTime>
  <Words>252</Words>
  <Application>Microsoft Office PowerPoint</Application>
  <PresentationFormat>On-screen Show (4:3)</PresentationFormat>
  <Paragraphs>129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 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 -  Rationelle Diagnostik und Therapie der diabetischen Neuropathie</dc:title>
  <dc:creator>. .</dc:creator>
  <cp:lastModifiedBy>Administrator</cp:lastModifiedBy>
  <cp:revision>615</cp:revision>
  <cp:lastPrinted>2009-09-10T21:26:37Z</cp:lastPrinted>
  <dcterms:created xsi:type="dcterms:W3CDTF">2012-10-14T20:41:29Z</dcterms:created>
  <dcterms:modified xsi:type="dcterms:W3CDTF">2018-01-18T13:09:38Z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619348</vt:lpwstr>
  </property>
  <property fmtid="{D5CDD505-2E9C-101B-9397-08002B2CF9AE}" pid="3" name="NXPowerLiteSettings">
    <vt:lpwstr>D9000400038000</vt:lpwstr>
  </property>
  <property fmtid="{D5CDD505-2E9C-101B-9397-08002B2CF9AE}" pid="4" name="NXPowerLiteVersion">
    <vt:lpwstr>D5.0.6</vt:lpwstr>
  </property>
</Properties>
</file>